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3" r:id="rId2"/>
    <p:sldId id="282" r:id="rId3"/>
    <p:sldId id="272" r:id="rId4"/>
    <p:sldId id="283" r:id="rId5"/>
    <p:sldId id="279" r:id="rId6"/>
    <p:sldId id="267" r:id="rId7"/>
    <p:sldId id="280" r:id="rId8"/>
    <p:sldId id="284" r:id="rId9"/>
    <p:sldId id="278" r:id="rId10"/>
    <p:sldId id="270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</p14:sldIdLst>
        </p14:section>
        <p14:section name="Commands, Comments, Teamwork, Selection Pane, Sign In" id="{B9B51309-D148-4332-87C2-07BE32FBCA3B}">
          <p14:sldIdLst>
            <p14:sldId id="282"/>
            <p14:sldId id="272"/>
            <p14:sldId id="283"/>
            <p14:sldId id="279"/>
            <p14:sldId id="267"/>
            <p14:sldId id="280"/>
            <p14:sldId id="284"/>
            <p14:sldId id="278"/>
            <p14:sldId id="270"/>
            <p14:sldId id="281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DB3"/>
    <a:srgbClr val="EBEBEB"/>
    <a:srgbClr val="F8F8F8"/>
    <a:srgbClr val="D24726"/>
    <a:srgbClr val="D2B4A6"/>
    <a:srgbClr val="734F29"/>
    <a:srgbClr val="DD462F"/>
    <a:srgbClr val="AEB785"/>
    <a:srgbClr val="EFD5A2"/>
    <a:srgbClr val="3B3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6" autoAdjust="0"/>
    <p:restoredTop sz="94274" autoAdjust="0"/>
  </p:normalViewPr>
  <p:slideViewPr>
    <p:cSldViewPr snapToGrid="0">
      <p:cViewPr>
        <p:scale>
          <a:sx n="78" d="100"/>
          <a:sy n="78" d="100"/>
        </p:scale>
        <p:origin x="1232" y="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DB4219-E50F-6743-87FC-2422C22C5301}" type="doc">
      <dgm:prSet loTypeId="urn:microsoft.com/office/officeart/2005/8/layout/pyramid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605705-88C5-8943-9A68-110EF3AD015C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Plastic Exchange Rates</a:t>
          </a:r>
        </a:p>
      </dgm:t>
    </dgm:pt>
    <dgm:pt modelId="{BC766C84-1094-F34D-8C90-EBAC15BAA86D}" type="parTrans" cxnId="{0711684E-88B7-244C-85AC-BF5F3A00FEAB}">
      <dgm:prSet/>
      <dgm:spPr/>
      <dgm:t>
        <a:bodyPr/>
        <a:lstStyle/>
        <a:p>
          <a:endParaRPr lang="en-US"/>
        </a:p>
      </dgm:t>
    </dgm:pt>
    <dgm:pt modelId="{640A4A95-4A33-8C46-8D24-758D9E47632F}" type="sibTrans" cxnId="{0711684E-88B7-244C-85AC-BF5F3A00FEAB}">
      <dgm:prSet/>
      <dgm:spPr/>
      <dgm:t>
        <a:bodyPr/>
        <a:lstStyle/>
        <a:p>
          <a:endParaRPr lang="en-US"/>
        </a:p>
      </dgm:t>
    </dgm:pt>
    <dgm:pt modelId="{4CD0C6D2-03A2-1E44-8B41-2576C9FCD206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Collector ID management</a:t>
          </a:r>
        </a:p>
      </dgm:t>
    </dgm:pt>
    <dgm:pt modelId="{0B2143BB-0D07-524B-8982-97FAA159CB8D}" type="parTrans" cxnId="{2C6DF8C6-CECE-E340-A752-6B40CA8CFDE9}">
      <dgm:prSet/>
      <dgm:spPr/>
      <dgm:t>
        <a:bodyPr/>
        <a:lstStyle/>
        <a:p>
          <a:endParaRPr lang="en-US"/>
        </a:p>
      </dgm:t>
    </dgm:pt>
    <dgm:pt modelId="{BCA8E89D-6285-6144-BAFB-461879B16BE3}" type="sibTrans" cxnId="{2C6DF8C6-CECE-E340-A752-6B40CA8CFDE9}">
      <dgm:prSet/>
      <dgm:spPr/>
      <dgm:t>
        <a:bodyPr/>
        <a:lstStyle/>
        <a:p>
          <a:endParaRPr lang="en-US"/>
        </a:p>
      </dgm:t>
    </dgm:pt>
    <dgm:pt modelId="{61E6E72E-B9CF-174B-9D73-F627519B825E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900" dirty="0"/>
            <a:t>Transaction Ledger</a:t>
          </a:r>
        </a:p>
      </dgm:t>
    </dgm:pt>
    <dgm:pt modelId="{E465211B-786A-0245-B709-0E3369A0B1F3}" type="parTrans" cxnId="{D39C6C45-33FE-1242-92D1-CA1B13E62EC6}">
      <dgm:prSet/>
      <dgm:spPr/>
      <dgm:t>
        <a:bodyPr/>
        <a:lstStyle/>
        <a:p>
          <a:endParaRPr lang="en-US"/>
        </a:p>
      </dgm:t>
    </dgm:pt>
    <dgm:pt modelId="{2B1C77A9-5321-4945-91DB-8199B67A954A}" type="sibTrans" cxnId="{D39C6C45-33FE-1242-92D1-CA1B13E62EC6}">
      <dgm:prSet/>
      <dgm:spPr/>
      <dgm:t>
        <a:bodyPr/>
        <a:lstStyle/>
        <a:p>
          <a:endParaRPr lang="en-US"/>
        </a:p>
      </dgm:t>
    </dgm:pt>
    <dgm:pt modelId="{FE2D046C-0587-0B4D-A881-31E1D6A2921A}">
      <dgm:prSet phldrT="[Text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sz="900" dirty="0">
              <a:solidFill>
                <a:schemeClr val="tx1"/>
              </a:solidFill>
            </a:rPr>
            <a:t>Methods of Data Collection</a:t>
          </a:r>
        </a:p>
      </dgm:t>
    </dgm:pt>
    <dgm:pt modelId="{6426AA39-69E8-D942-8D0E-4DA05CB03809}" type="parTrans" cxnId="{ADEF7322-C0EB-2D47-B1B2-D80C1F33F11B}">
      <dgm:prSet/>
      <dgm:spPr/>
      <dgm:t>
        <a:bodyPr/>
        <a:lstStyle/>
        <a:p>
          <a:endParaRPr lang="en-US"/>
        </a:p>
      </dgm:t>
    </dgm:pt>
    <dgm:pt modelId="{B89A096F-1A29-A84F-9159-967AF90333E1}" type="sibTrans" cxnId="{ADEF7322-C0EB-2D47-B1B2-D80C1F33F11B}">
      <dgm:prSet/>
      <dgm:spPr/>
      <dgm:t>
        <a:bodyPr/>
        <a:lstStyle/>
        <a:p>
          <a:endParaRPr lang="en-US"/>
        </a:p>
      </dgm:t>
    </dgm:pt>
    <dgm:pt modelId="{1FA9B9F4-245C-FF4E-9204-C512C38AF311}" type="pres">
      <dgm:prSet presAssocID="{40DB4219-E50F-6743-87FC-2422C22C5301}" presName="compositeShape" presStyleCnt="0">
        <dgm:presLayoutVars>
          <dgm:chMax val="9"/>
          <dgm:dir/>
          <dgm:resizeHandles val="exact"/>
        </dgm:presLayoutVars>
      </dgm:prSet>
      <dgm:spPr/>
    </dgm:pt>
    <dgm:pt modelId="{155A24E6-C7E0-5E42-96B1-483262F906D7}" type="pres">
      <dgm:prSet presAssocID="{40DB4219-E50F-6743-87FC-2422C22C5301}" presName="triangle1" presStyleLbl="node1" presStyleIdx="0" presStyleCnt="4">
        <dgm:presLayoutVars>
          <dgm:bulletEnabled val="1"/>
        </dgm:presLayoutVars>
      </dgm:prSet>
      <dgm:spPr/>
    </dgm:pt>
    <dgm:pt modelId="{AD425601-6182-A74A-A341-CD509E969AB3}" type="pres">
      <dgm:prSet presAssocID="{40DB4219-E50F-6743-87FC-2422C22C5301}" presName="triangle2" presStyleLbl="node1" presStyleIdx="1" presStyleCnt="4">
        <dgm:presLayoutVars>
          <dgm:bulletEnabled val="1"/>
        </dgm:presLayoutVars>
      </dgm:prSet>
      <dgm:spPr/>
    </dgm:pt>
    <dgm:pt modelId="{4553812E-D057-C146-B997-7BCD5917DB71}" type="pres">
      <dgm:prSet presAssocID="{40DB4219-E50F-6743-87FC-2422C22C5301}" presName="triangle3" presStyleLbl="node1" presStyleIdx="2" presStyleCnt="4">
        <dgm:presLayoutVars>
          <dgm:bulletEnabled val="1"/>
        </dgm:presLayoutVars>
      </dgm:prSet>
      <dgm:spPr/>
    </dgm:pt>
    <dgm:pt modelId="{124FD2DF-8555-7440-B553-2090CCEF490A}" type="pres">
      <dgm:prSet presAssocID="{40DB4219-E50F-6743-87FC-2422C22C5301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277DFB07-EEBE-AC4C-A785-7BED548F5E5C}" type="presOf" srcId="{61E6E72E-B9CF-174B-9D73-F627519B825E}" destId="{4553812E-D057-C146-B997-7BCD5917DB71}" srcOrd="0" destOrd="0" presId="urn:microsoft.com/office/officeart/2005/8/layout/pyramid4"/>
    <dgm:cxn modelId="{C895260B-BCB3-B34F-BD5F-276E60139254}" type="presOf" srcId="{FE2D046C-0587-0B4D-A881-31E1D6A2921A}" destId="{124FD2DF-8555-7440-B553-2090CCEF490A}" srcOrd="0" destOrd="0" presId="urn:microsoft.com/office/officeart/2005/8/layout/pyramid4"/>
    <dgm:cxn modelId="{ADEF7322-C0EB-2D47-B1B2-D80C1F33F11B}" srcId="{40DB4219-E50F-6743-87FC-2422C22C5301}" destId="{FE2D046C-0587-0B4D-A881-31E1D6A2921A}" srcOrd="3" destOrd="0" parTransId="{6426AA39-69E8-D942-8D0E-4DA05CB03809}" sibTransId="{B89A096F-1A29-A84F-9159-967AF90333E1}"/>
    <dgm:cxn modelId="{90016926-0384-E945-B694-C0E1FD175899}" type="presOf" srcId="{40DB4219-E50F-6743-87FC-2422C22C5301}" destId="{1FA9B9F4-245C-FF4E-9204-C512C38AF311}" srcOrd="0" destOrd="0" presId="urn:microsoft.com/office/officeart/2005/8/layout/pyramid4"/>
    <dgm:cxn modelId="{D39C6C45-33FE-1242-92D1-CA1B13E62EC6}" srcId="{40DB4219-E50F-6743-87FC-2422C22C5301}" destId="{61E6E72E-B9CF-174B-9D73-F627519B825E}" srcOrd="2" destOrd="0" parTransId="{E465211B-786A-0245-B709-0E3369A0B1F3}" sibTransId="{2B1C77A9-5321-4945-91DB-8199B67A954A}"/>
    <dgm:cxn modelId="{0711684E-88B7-244C-85AC-BF5F3A00FEAB}" srcId="{40DB4219-E50F-6743-87FC-2422C22C5301}" destId="{DC605705-88C5-8943-9A68-110EF3AD015C}" srcOrd="0" destOrd="0" parTransId="{BC766C84-1094-F34D-8C90-EBAC15BAA86D}" sibTransId="{640A4A95-4A33-8C46-8D24-758D9E47632F}"/>
    <dgm:cxn modelId="{25D01E77-E225-CB4B-AB5F-67F22C6936B2}" type="presOf" srcId="{4CD0C6D2-03A2-1E44-8B41-2576C9FCD206}" destId="{AD425601-6182-A74A-A341-CD509E969AB3}" srcOrd="0" destOrd="0" presId="urn:microsoft.com/office/officeart/2005/8/layout/pyramid4"/>
    <dgm:cxn modelId="{27922AC2-090F-044D-8E99-044A4515CF40}" type="presOf" srcId="{DC605705-88C5-8943-9A68-110EF3AD015C}" destId="{155A24E6-C7E0-5E42-96B1-483262F906D7}" srcOrd="0" destOrd="0" presId="urn:microsoft.com/office/officeart/2005/8/layout/pyramid4"/>
    <dgm:cxn modelId="{2C6DF8C6-CECE-E340-A752-6B40CA8CFDE9}" srcId="{40DB4219-E50F-6743-87FC-2422C22C5301}" destId="{4CD0C6D2-03A2-1E44-8B41-2576C9FCD206}" srcOrd="1" destOrd="0" parTransId="{0B2143BB-0D07-524B-8982-97FAA159CB8D}" sibTransId="{BCA8E89D-6285-6144-BAFB-461879B16BE3}"/>
    <dgm:cxn modelId="{522E0B2D-3128-304E-BAA1-F09AB08C3D37}" type="presParOf" srcId="{1FA9B9F4-245C-FF4E-9204-C512C38AF311}" destId="{155A24E6-C7E0-5E42-96B1-483262F906D7}" srcOrd="0" destOrd="0" presId="urn:microsoft.com/office/officeart/2005/8/layout/pyramid4"/>
    <dgm:cxn modelId="{888D4EB0-AC51-AC43-A6A6-3DAC7BB3B9F9}" type="presParOf" srcId="{1FA9B9F4-245C-FF4E-9204-C512C38AF311}" destId="{AD425601-6182-A74A-A341-CD509E969AB3}" srcOrd="1" destOrd="0" presId="urn:microsoft.com/office/officeart/2005/8/layout/pyramid4"/>
    <dgm:cxn modelId="{AFD30232-1893-454A-8CE8-3F9D1CDA62AE}" type="presParOf" srcId="{1FA9B9F4-245C-FF4E-9204-C512C38AF311}" destId="{4553812E-D057-C146-B997-7BCD5917DB71}" srcOrd="2" destOrd="0" presId="urn:microsoft.com/office/officeart/2005/8/layout/pyramid4"/>
    <dgm:cxn modelId="{44EB296C-B464-104D-8C7B-F447F40AC691}" type="presParOf" srcId="{1FA9B9F4-245C-FF4E-9204-C512C38AF311}" destId="{124FD2DF-8555-7440-B553-2090CCEF490A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5FAA11-22FC-0444-9552-E36081227B5C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DA6C86-B44C-CE4A-8913-7A7D8E340E09}">
      <dgm:prSet phldrT="[Text]"/>
      <dgm:spPr/>
      <dgm:t>
        <a:bodyPr/>
        <a:lstStyle/>
        <a:p>
          <a:r>
            <a:rPr lang="en-US" dirty="0"/>
            <a:t>Institutionally Certified Data Quality Standards</a:t>
          </a:r>
        </a:p>
      </dgm:t>
    </dgm:pt>
    <dgm:pt modelId="{5E6AB0A7-74E9-0E41-8673-B47DC008F130}" type="parTrans" cxnId="{C2BA168F-051A-E440-ABCC-A6822746B516}">
      <dgm:prSet/>
      <dgm:spPr/>
      <dgm:t>
        <a:bodyPr/>
        <a:lstStyle/>
        <a:p>
          <a:endParaRPr lang="en-US"/>
        </a:p>
      </dgm:t>
    </dgm:pt>
    <dgm:pt modelId="{984737DE-EF6C-E64A-A893-F5FDB7502B2E}" type="sibTrans" cxnId="{C2BA168F-051A-E440-ABCC-A6822746B516}">
      <dgm:prSet/>
      <dgm:spPr/>
      <dgm:t>
        <a:bodyPr/>
        <a:lstStyle/>
        <a:p>
          <a:endParaRPr lang="en-US"/>
        </a:p>
      </dgm:t>
    </dgm:pt>
    <dgm:pt modelId="{103575F3-719C-E440-8997-5000665CF0DE}">
      <dgm:prSet phldrT="[Text]"/>
      <dgm:spPr/>
      <dgm:t>
        <a:bodyPr/>
        <a:lstStyle/>
        <a:p>
          <a:r>
            <a:rPr lang="en-US" dirty="0"/>
            <a:t>Technically Sound Data Processing Workflow</a:t>
          </a:r>
        </a:p>
      </dgm:t>
    </dgm:pt>
    <dgm:pt modelId="{7ED84244-6EEF-8143-BBF9-2A0959423BF7}" type="parTrans" cxnId="{3169DC96-F7D1-5C44-A23E-26B0F6585B83}">
      <dgm:prSet/>
      <dgm:spPr/>
      <dgm:t>
        <a:bodyPr/>
        <a:lstStyle/>
        <a:p>
          <a:endParaRPr lang="en-US"/>
        </a:p>
      </dgm:t>
    </dgm:pt>
    <dgm:pt modelId="{1B7C103B-224E-5842-9E64-52E28E72009E}" type="sibTrans" cxnId="{3169DC96-F7D1-5C44-A23E-26B0F6585B83}">
      <dgm:prSet/>
      <dgm:spPr/>
      <dgm:t>
        <a:bodyPr/>
        <a:lstStyle/>
        <a:p>
          <a:endParaRPr lang="en-US"/>
        </a:p>
      </dgm:t>
    </dgm:pt>
    <dgm:pt modelId="{62498237-1A68-914F-994D-52ECECF50892}">
      <dgm:prSet phldrT="[Text]"/>
      <dgm:spPr/>
      <dgm:t>
        <a:bodyPr/>
        <a:lstStyle/>
        <a:p>
          <a:r>
            <a:rPr lang="en-US" dirty="0"/>
            <a:t>Community Accepted Data Exchange Protocol</a:t>
          </a:r>
        </a:p>
      </dgm:t>
    </dgm:pt>
    <dgm:pt modelId="{3E8D75FD-843B-074C-9D2C-972F35B689CF}" type="parTrans" cxnId="{D5A64932-9289-5D44-A656-5B90E0B92F38}">
      <dgm:prSet/>
      <dgm:spPr/>
      <dgm:t>
        <a:bodyPr/>
        <a:lstStyle/>
        <a:p>
          <a:endParaRPr lang="en-US"/>
        </a:p>
      </dgm:t>
    </dgm:pt>
    <dgm:pt modelId="{DB6DA81B-D566-4840-AD6D-D702CAB49521}" type="sibTrans" cxnId="{D5A64932-9289-5D44-A656-5B90E0B92F38}">
      <dgm:prSet/>
      <dgm:spPr/>
      <dgm:t>
        <a:bodyPr/>
        <a:lstStyle/>
        <a:p>
          <a:endParaRPr lang="en-US"/>
        </a:p>
      </dgm:t>
    </dgm:pt>
    <dgm:pt modelId="{AA61708A-55A1-DC46-90FF-806583D90EF3}" type="pres">
      <dgm:prSet presAssocID="{6B5FAA11-22FC-0444-9552-E36081227B5C}" presName="Name0" presStyleCnt="0">
        <dgm:presLayoutVars>
          <dgm:dir/>
          <dgm:resizeHandles val="exact"/>
        </dgm:presLayoutVars>
      </dgm:prSet>
      <dgm:spPr/>
    </dgm:pt>
    <dgm:pt modelId="{4E1316C6-C635-8D48-B5DE-E9E12BABFB33}" type="pres">
      <dgm:prSet presAssocID="{18DA6C86-B44C-CE4A-8913-7A7D8E340E09}" presName="node" presStyleLbl="node1" presStyleIdx="0" presStyleCnt="3">
        <dgm:presLayoutVars>
          <dgm:bulletEnabled val="1"/>
        </dgm:presLayoutVars>
      </dgm:prSet>
      <dgm:spPr/>
    </dgm:pt>
    <dgm:pt modelId="{38998611-C960-4D46-AA5C-84D43C322E9E}" type="pres">
      <dgm:prSet presAssocID="{984737DE-EF6C-E64A-A893-F5FDB7502B2E}" presName="sibTrans" presStyleLbl="sibTrans2D1" presStyleIdx="0" presStyleCnt="3"/>
      <dgm:spPr/>
    </dgm:pt>
    <dgm:pt modelId="{64F30B55-D472-A84F-84FA-BFAF59612437}" type="pres">
      <dgm:prSet presAssocID="{984737DE-EF6C-E64A-A893-F5FDB7502B2E}" presName="connectorText" presStyleLbl="sibTrans2D1" presStyleIdx="0" presStyleCnt="3"/>
      <dgm:spPr/>
    </dgm:pt>
    <dgm:pt modelId="{63295D0E-CFA5-DE46-B291-3D549688FFA5}" type="pres">
      <dgm:prSet presAssocID="{103575F3-719C-E440-8997-5000665CF0DE}" presName="node" presStyleLbl="node1" presStyleIdx="1" presStyleCnt="3">
        <dgm:presLayoutVars>
          <dgm:bulletEnabled val="1"/>
        </dgm:presLayoutVars>
      </dgm:prSet>
      <dgm:spPr/>
    </dgm:pt>
    <dgm:pt modelId="{A3F1636F-F745-BD41-B4A7-E41ACB56787C}" type="pres">
      <dgm:prSet presAssocID="{1B7C103B-224E-5842-9E64-52E28E72009E}" presName="sibTrans" presStyleLbl="sibTrans2D1" presStyleIdx="1" presStyleCnt="3"/>
      <dgm:spPr/>
    </dgm:pt>
    <dgm:pt modelId="{CEAD7529-C0E1-E645-9970-B920F0E6E2BC}" type="pres">
      <dgm:prSet presAssocID="{1B7C103B-224E-5842-9E64-52E28E72009E}" presName="connectorText" presStyleLbl="sibTrans2D1" presStyleIdx="1" presStyleCnt="3"/>
      <dgm:spPr/>
    </dgm:pt>
    <dgm:pt modelId="{3305DF22-8E24-8045-B432-D83B704F7C23}" type="pres">
      <dgm:prSet presAssocID="{62498237-1A68-914F-994D-52ECECF50892}" presName="node" presStyleLbl="node1" presStyleIdx="2" presStyleCnt="3">
        <dgm:presLayoutVars>
          <dgm:bulletEnabled val="1"/>
        </dgm:presLayoutVars>
      </dgm:prSet>
      <dgm:spPr/>
    </dgm:pt>
    <dgm:pt modelId="{CF94BFD2-8BED-104C-A018-BF36B5E2A334}" type="pres">
      <dgm:prSet presAssocID="{DB6DA81B-D566-4840-AD6D-D702CAB49521}" presName="sibTrans" presStyleLbl="sibTrans2D1" presStyleIdx="2" presStyleCnt="3"/>
      <dgm:spPr/>
    </dgm:pt>
    <dgm:pt modelId="{D8550217-9E9D-1B41-8D17-98469B2F4942}" type="pres">
      <dgm:prSet presAssocID="{DB6DA81B-D566-4840-AD6D-D702CAB49521}" presName="connectorText" presStyleLbl="sibTrans2D1" presStyleIdx="2" presStyleCnt="3"/>
      <dgm:spPr/>
    </dgm:pt>
  </dgm:ptLst>
  <dgm:cxnLst>
    <dgm:cxn modelId="{7193BE06-9F86-D34B-90FC-644E148CC37F}" type="presOf" srcId="{DB6DA81B-D566-4840-AD6D-D702CAB49521}" destId="{D8550217-9E9D-1B41-8D17-98469B2F4942}" srcOrd="1" destOrd="0" presId="urn:microsoft.com/office/officeart/2005/8/layout/cycle7"/>
    <dgm:cxn modelId="{D5A64932-9289-5D44-A656-5B90E0B92F38}" srcId="{6B5FAA11-22FC-0444-9552-E36081227B5C}" destId="{62498237-1A68-914F-994D-52ECECF50892}" srcOrd="2" destOrd="0" parTransId="{3E8D75FD-843B-074C-9D2C-972F35B689CF}" sibTransId="{DB6DA81B-D566-4840-AD6D-D702CAB49521}"/>
    <dgm:cxn modelId="{39979933-EE0D-9641-843B-A8A3FD85FA04}" type="presOf" srcId="{984737DE-EF6C-E64A-A893-F5FDB7502B2E}" destId="{38998611-C960-4D46-AA5C-84D43C322E9E}" srcOrd="0" destOrd="0" presId="urn:microsoft.com/office/officeart/2005/8/layout/cycle7"/>
    <dgm:cxn modelId="{2BC6CE54-D1C4-4A44-98D1-970E92FFF5E0}" type="presOf" srcId="{1B7C103B-224E-5842-9E64-52E28E72009E}" destId="{CEAD7529-C0E1-E645-9970-B920F0E6E2BC}" srcOrd="1" destOrd="0" presId="urn:microsoft.com/office/officeart/2005/8/layout/cycle7"/>
    <dgm:cxn modelId="{CC46DC70-5FFC-9F4F-AC29-87FBD011C8F1}" type="presOf" srcId="{1B7C103B-224E-5842-9E64-52E28E72009E}" destId="{A3F1636F-F745-BD41-B4A7-E41ACB56787C}" srcOrd="0" destOrd="0" presId="urn:microsoft.com/office/officeart/2005/8/layout/cycle7"/>
    <dgm:cxn modelId="{C2BA168F-051A-E440-ABCC-A6822746B516}" srcId="{6B5FAA11-22FC-0444-9552-E36081227B5C}" destId="{18DA6C86-B44C-CE4A-8913-7A7D8E340E09}" srcOrd="0" destOrd="0" parTransId="{5E6AB0A7-74E9-0E41-8673-B47DC008F130}" sibTransId="{984737DE-EF6C-E64A-A893-F5FDB7502B2E}"/>
    <dgm:cxn modelId="{19F0BB95-4D59-C945-8D76-469B796CC5AC}" type="presOf" srcId="{6B5FAA11-22FC-0444-9552-E36081227B5C}" destId="{AA61708A-55A1-DC46-90FF-806583D90EF3}" srcOrd="0" destOrd="0" presId="urn:microsoft.com/office/officeart/2005/8/layout/cycle7"/>
    <dgm:cxn modelId="{3169DC96-F7D1-5C44-A23E-26B0F6585B83}" srcId="{6B5FAA11-22FC-0444-9552-E36081227B5C}" destId="{103575F3-719C-E440-8997-5000665CF0DE}" srcOrd="1" destOrd="0" parTransId="{7ED84244-6EEF-8143-BBF9-2A0959423BF7}" sibTransId="{1B7C103B-224E-5842-9E64-52E28E72009E}"/>
    <dgm:cxn modelId="{67628FA8-5CDF-A140-B437-1DF6332B0E6E}" type="presOf" srcId="{DB6DA81B-D566-4840-AD6D-D702CAB49521}" destId="{CF94BFD2-8BED-104C-A018-BF36B5E2A334}" srcOrd="0" destOrd="0" presId="urn:microsoft.com/office/officeart/2005/8/layout/cycle7"/>
    <dgm:cxn modelId="{842893B2-BFE3-C04E-A4F1-F55626906252}" type="presOf" srcId="{62498237-1A68-914F-994D-52ECECF50892}" destId="{3305DF22-8E24-8045-B432-D83B704F7C23}" srcOrd="0" destOrd="0" presId="urn:microsoft.com/office/officeart/2005/8/layout/cycle7"/>
    <dgm:cxn modelId="{D347C1DC-C0B7-0C41-A79D-D757B205B5D1}" type="presOf" srcId="{18DA6C86-B44C-CE4A-8913-7A7D8E340E09}" destId="{4E1316C6-C635-8D48-B5DE-E9E12BABFB33}" srcOrd="0" destOrd="0" presId="urn:microsoft.com/office/officeart/2005/8/layout/cycle7"/>
    <dgm:cxn modelId="{1992EBDD-F2E2-6A4B-BED7-959AF12AE537}" type="presOf" srcId="{103575F3-719C-E440-8997-5000665CF0DE}" destId="{63295D0E-CFA5-DE46-B291-3D549688FFA5}" srcOrd="0" destOrd="0" presId="urn:microsoft.com/office/officeart/2005/8/layout/cycle7"/>
    <dgm:cxn modelId="{4BB7EFEE-8A1C-DB4E-B31B-74E93AC569AC}" type="presOf" srcId="{984737DE-EF6C-E64A-A893-F5FDB7502B2E}" destId="{64F30B55-D472-A84F-84FA-BFAF59612437}" srcOrd="1" destOrd="0" presId="urn:microsoft.com/office/officeart/2005/8/layout/cycle7"/>
    <dgm:cxn modelId="{469FDCDD-59D7-9A48-B75F-7CCD026ED822}" type="presParOf" srcId="{AA61708A-55A1-DC46-90FF-806583D90EF3}" destId="{4E1316C6-C635-8D48-B5DE-E9E12BABFB33}" srcOrd="0" destOrd="0" presId="urn:microsoft.com/office/officeart/2005/8/layout/cycle7"/>
    <dgm:cxn modelId="{D92206EA-ED93-E74C-AEA4-F2E78140DF9A}" type="presParOf" srcId="{AA61708A-55A1-DC46-90FF-806583D90EF3}" destId="{38998611-C960-4D46-AA5C-84D43C322E9E}" srcOrd="1" destOrd="0" presId="urn:microsoft.com/office/officeart/2005/8/layout/cycle7"/>
    <dgm:cxn modelId="{1236CE0E-6CD2-954A-A2B6-11C19786E97D}" type="presParOf" srcId="{38998611-C960-4D46-AA5C-84D43C322E9E}" destId="{64F30B55-D472-A84F-84FA-BFAF59612437}" srcOrd="0" destOrd="0" presId="urn:microsoft.com/office/officeart/2005/8/layout/cycle7"/>
    <dgm:cxn modelId="{37ED0BA8-75C1-3943-8CB2-1B3226829B87}" type="presParOf" srcId="{AA61708A-55A1-DC46-90FF-806583D90EF3}" destId="{63295D0E-CFA5-DE46-B291-3D549688FFA5}" srcOrd="2" destOrd="0" presId="urn:microsoft.com/office/officeart/2005/8/layout/cycle7"/>
    <dgm:cxn modelId="{A5BAE6B9-E791-6244-891B-662F675D2BFD}" type="presParOf" srcId="{AA61708A-55A1-DC46-90FF-806583D90EF3}" destId="{A3F1636F-F745-BD41-B4A7-E41ACB56787C}" srcOrd="3" destOrd="0" presId="urn:microsoft.com/office/officeart/2005/8/layout/cycle7"/>
    <dgm:cxn modelId="{3C672881-BB86-A54F-AB19-553D49EFAD5E}" type="presParOf" srcId="{A3F1636F-F745-BD41-B4A7-E41ACB56787C}" destId="{CEAD7529-C0E1-E645-9970-B920F0E6E2BC}" srcOrd="0" destOrd="0" presId="urn:microsoft.com/office/officeart/2005/8/layout/cycle7"/>
    <dgm:cxn modelId="{8F300595-683E-8D41-A8FC-329AD138FD43}" type="presParOf" srcId="{AA61708A-55A1-DC46-90FF-806583D90EF3}" destId="{3305DF22-8E24-8045-B432-D83B704F7C23}" srcOrd="4" destOrd="0" presId="urn:microsoft.com/office/officeart/2005/8/layout/cycle7"/>
    <dgm:cxn modelId="{9B96EAD9-9474-1142-B3C2-DEA5ABE23BDE}" type="presParOf" srcId="{AA61708A-55A1-DC46-90FF-806583D90EF3}" destId="{CF94BFD2-8BED-104C-A018-BF36B5E2A334}" srcOrd="5" destOrd="0" presId="urn:microsoft.com/office/officeart/2005/8/layout/cycle7"/>
    <dgm:cxn modelId="{7A77F396-79DF-4648-A378-35E377A1F84D}" type="presParOf" srcId="{CF94BFD2-8BED-104C-A018-BF36B5E2A334}" destId="{D8550217-9E9D-1B41-8D17-98469B2F494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A24E6-C7E0-5E42-96B1-483262F906D7}">
      <dsp:nvSpPr>
        <dsp:cNvPr id="0" name=""/>
        <dsp:cNvSpPr/>
      </dsp:nvSpPr>
      <dsp:spPr>
        <a:xfrm>
          <a:off x="1594645" y="0"/>
          <a:ext cx="1481482" cy="1481482"/>
        </a:xfrm>
        <a:prstGeom prst="triangl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Plastic Exchange Rates</a:t>
          </a:r>
        </a:p>
      </dsp:txBody>
      <dsp:txXfrm>
        <a:off x="1965016" y="740741"/>
        <a:ext cx="740741" cy="740741"/>
      </dsp:txXfrm>
    </dsp:sp>
    <dsp:sp modelId="{AD425601-6182-A74A-A341-CD509E969AB3}">
      <dsp:nvSpPr>
        <dsp:cNvPr id="0" name=""/>
        <dsp:cNvSpPr/>
      </dsp:nvSpPr>
      <dsp:spPr>
        <a:xfrm>
          <a:off x="853904" y="1481482"/>
          <a:ext cx="1481482" cy="1481482"/>
        </a:xfrm>
        <a:prstGeom prst="triangl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Collector ID management</a:t>
          </a:r>
        </a:p>
      </dsp:txBody>
      <dsp:txXfrm>
        <a:off x="1224275" y="2222223"/>
        <a:ext cx="740741" cy="740741"/>
      </dsp:txXfrm>
    </dsp:sp>
    <dsp:sp modelId="{4553812E-D057-C146-B997-7BCD5917DB71}">
      <dsp:nvSpPr>
        <dsp:cNvPr id="0" name=""/>
        <dsp:cNvSpPr/>
      </dsp:nvSpPr>
      <dsp:spPr>
        <a:xfrm rot="10800000">
          <a:off x="1594645" y="1481482"/>
          <a:ext cx="1481482" cy="1481482"/>
        </a:xfrm>
        <a:prstGeom prst="triangl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Transaction Ledger</a:t>
          </a:r>
        </a:p>
      </dsp:txBody>
      <dsp:txXfrm rot="10800000">
        <a:off x="1965015" y="1481482"/>
        <a:ext cx="740741" cy="740741"/>
      </dsp:txXfrm>
    </dsp:sp>
    <dsp:sp modelId="{124FD2DF-8555-7440-B553-2090CCEF490A}">
      <dsp:nvSpPr>
        <dsp:cNvPr id="0" name=""/>
        <dsp:cNvSpPr/>
      </dsp:nvSpPr>
      <dsp:spPr>
        <a:xfrm>
          <a:off x="2335386" y="1481482"/>
          <a:ext cx="1481482" cy="1481482"/>
        </a:xfrm>
        <a:prstGeom prst="triangl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Methods of Data Collection</a:t>
          </a:r>
        </a:p>
      </dsp:txBody>
      <dsp:txXfrm>
        <a:off x="2705757" y="2222223"/>
        <a:ext cx="740741" cy="740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316C6-C635-8D48-B5DE-E9E12BABFB33}">
      <dsp:nvSpPr>
        <dsp:cNvPr id="0" name=""/>
        <dsp:cNvSpPr/>
      </dsp:nvSpPr>
      <dsp:spPr>
        <a:xfrm>
          <a:off x="2111789" y="1294"/>
          <a:ext cx="1876484" cy="938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Institutionally Certified Data Quality Standards</a:t>
          </a:r>
        </a:p>
      </dsp:txBody>
      <dsp:txXfrm>
        <a:off x="2139269" y="28774"/>
        <a:ext cx="1821524" cy="883282"/>
      </dsp:txXfrm>
    </dsp:sp>
    <dsp:sp modelId="{38998611-C960-4D46-AA5C-84D43C322E9E}">
      <dsp:nvSpPr>
        <dsp:cNvPr id="0" name=""/>
        <dsp:cNvSpPr/>
      </dsp:nvSpPr>
      <dsp:spPr>
        <a:xfrm rot="3600000">
          <a:off x="3335564" y="1648738"/>
          <a:ext cx="979137" cy="3283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34079" y="1714415"/>
        <a:ext cx="782107" cy="197030"/>
      </dsp:txXfrm>
    </dsp:sp>
    <dsp:sp modelId="{63295D0E-CFA5-DE46-B291-3D549688FFA5}">
      <dsp:nvSpPr>
        <dsp:cNvPr id="0" name=""/>
        <dsp:cNvSpPr/>
      </dsp:nvSpPr>
      <dsp:spPr>
        <a:xfrm>
          <a:off x="3661992" y="2686325"/>
          <a:ext cx="1876484" cy="938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Technically Sound Data Processing Workflow</a:t>
          </a:r>
        </a:p>
      </dsp:txBody>
      <dsp:txXfrm>
        <a:off x="3689472" y="2713805"/>
        <a:ext cx="1821524" cy="883282"/>
      </dsp:txXfrm>
    </dsp:sp>
    <dsp:sp modelId="{A3F1636F-F745-BD41-B4A7-E41ACB56787C}">
      <dsp:nvSpPr>
        <dsp:cNvPr id="0" name=""/>
        <dsp:cNvSpPr/>
      </dsp:nvSpPr>
      <dsp:spPr>
        <a:xfrm rot="10800000">
          <a:off x="2560463" y="2991253"/>
          <a:ext cx="979137" cy="3283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658978" y="3056930"/>
        <a:ext cx="782107" cy="197030"/>
      </dsp:txXfrm>
    </dsp:sp>
    <dsp:sp modelId="{3305DF22-8E24-8045-B432-D83B704F7C23}">
      <dsp:nvSpPr>
        <dsp:cNvPr id="0" name=""/>
        <dsp:cNvSpPr/>
      </dsp:nvSpPr>
      <dsp:spPr>
        <a:xfrm>
          <a:off x="561586" y="2686325"/>
          <a:ext cx="1876484" cy="9382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Community Accepted Data Exchange Protocol</a:t>
          </a:r>
        </a:p>
      </dsp:txBody>
      <dsp:txXfrm>
        <a:off x="589066" y="2713805"/>
        <a:ext cx="1821524" cy="883282"/>
      </dsp:txXfrm>
    </dsp:sp>
    <dsp:sp modelId="{CF94BFD2-8BED-104C-A018-BF36B5E2A334}">
      <dsp:nvSpPr>
        <dsp:cNvPr id="0" name=""/>
        <dsp:cNvSpPr/>
      </dsp:nvSpPr>
      <dsp:spPr>
        <a:xfrm rot="18000000">
          <a:off x="1785361" y="1648738"/>
          <a:ext cx="979137" cy="32838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83876" y="1714415"/>
        <a:ext cx="782107" cy="197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7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7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88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59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7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1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76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8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andards.ieee.org/" TargetMode="External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2.png"/><Relationship Id="rId17" Type="http://schemas.openxmlformats.org/officeDocument/2006/relationships/hyperlink" Target="https://www.google.com/url?sa=i&amp;url=https%3A%2F%2Fwww.pinterest.com%2Fpin%2F159596380518711099%2F&amp;psig=AOvVaw0lcM3Pt-aavz_Gsmq_EtOd&amp;ust=1611630676018000&amp;source=images&amp;cd=vfe&amp;ved=0CAIQjRxqFwoTCJCSv6KOtu4CFQAAAAAdAAAAABAD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5" Type="http://schemas.openxmlformats.org/officeDocument/2006/relationships/hyperlink" Target="https://enov8.medium.com/devops-vs-devsecops-diverse-process-with-the-similar-purpose-543d4fca38fa" TargetMode="External"/><Relationship Id="rId10" Type="http://schemas.openxmlformats.org/officeDocument/2006/relationships/hyperlink" Target="https://www.google.com/url?sa=i&amp;url=https%3A%2F%2Fwww.neliti.com%2Fakademi-ilmu-pengetahuan-indonesia&amp;psig=AOvVaw0h11Oi2s0HG5OYXHZBPVlR&amp;ust=1611630406397000&amp;source=images&amp;cd=vfe&amp;ved=0CAIQjRxqFwoTCND266CNtu4CFQAAAAAdAAAAABAD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osenfeldmedia.com/wp-content/uploads/2014/11/ManagingChaos-Ch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9582736" cy="2389365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of Validation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28726" y="2933105"/>
            <a:ext cx="9582736" cy="1133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community-based data validation process, using Plastic Exchange as a case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D1F3-2315-E04C-B473-938E033F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15" y="3553690"/>
            <a:ext cx="3564370" cy="278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Data Collection Mechanisms and Sources of Truth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566" y="1512673"/>
            <a:ext cx="8305102" cy="476704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becomes </a:t>
            </a:r>
            <a:r>
              <a:rPr lang="en-US" sz="20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trust-worthy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when multiple independent data sources presents agreeable observed data content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07F6C61-D13B-5744-8898-1F2EADF2985B}"/>
              </a:ext>
            </a:extLst>
          </p:cNvPr>
          <p:cNvGraphicFramePr/>
          <p:nvPr/>
        </p:nvGraphicFramePr>
        <p:xfrm>
          <a:off x="2929085" y="2556182"/>
          <a:ext cx="6100064" cy="362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oogle Shape;243;p31" descr="IEEE Standards Association">
            <a:hlinkClick r:id="rId8"/>
            <a:extLst>
              <a:ext uri="{FF2B5EF4-FFF2-40B4-BE49-F238E27FC236}">
                <a16:creationId xmlns:a16="http://schemas.microsoft.com/office/drawing/2014/main" id="{FDA95D5B-10DB-7045-8AD0-A859A7439AC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35135" y="2763446"/>
            <a:ext cx="909251" cy="52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44;p31" descr="Indonesian Academy of Sciences (AIPI)">
            <a:hlinkClick r:id="rId10"/>
            <a:extLst>
              <a:ext uri="{FF2B5EF4-FFF2-40B4-BE49-F238E27FC236}">
                <a16:creationId xmlns:a16="http://schemas.microsoft.com/office/drawing/2014/main" id="{A7DA145F-DC79-9C43-8C37-710B229201A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04509" y="2679843"/>
            <a:ext cx="660631" cy="57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0;p31">
            <a:extLst>
              <a:ext uri="{FF2B5EF4-FFF2-40B4-BE49-F238E27FC236}">
                <a16:creationId xmlns:a16="http://schemas.microsoft.com/office/drawing/2014/main" id="{125D8842-6714-7145-8A20-E873D7D584E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12103" y="3485000"/>
            <a:ext cx="1099242" cy="66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5;p31" descr="Kubernetes logo">
            <a:extLst>
              <a:ext uri="{FF2B5EF4-FFF2-40B4-BE49-F238E27FC236}">
                <a16:creationId xmlns:a16="http://schemas.microsoft.com/office/drawing/2014/main" id="{045822F6-73BE-ED4B-B2A6-4945027C420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33604" y="4393788"/>
            <a:ext cx="723225" cy="60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46;p31">
            <a:extLst>
              <a:ext uri="{FF2B5EF4-FFF2-40B4-BE49-F238E27FC236}">
                <a16:creationId xmlns:a16="http://schemas.microsoft.com/office/drawing/2014/main" id="{E1016FB9-6D47-AD40-8ECF-0629CDE295A6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009009" y="4442797"/>
            <a:ext cx="1584119" cy="55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41;p31">
            <a:hlinkClick r:id="rId15"/>
            <a:extLst>
              <a:ext uri="{FF2B5EF4-FFF2-40B4-BE49-F238E27FC236}">
                <a16:creationId xmlns:a16="http://schemas.microsoft.com/office/drawing/2014/main" id="{71D7160D-9157-A844-A29E-8E92958ACEFD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881335" y="5078476"/>
            <a:ext cx="1872009" cy="1159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49;p31" descr="The Maker Movement | Tech diy, Robot wallpaper, Makers movement">
            <a:hlinkClick r:id="rId17"/>
            <a:extLst>
              <a:ext uri="{FF2B5EF4-FFF2-40B4-BE49-F238E27FC236}">
                <a16:creationId xmlns:a16="http://schemas.microsoft.com/office/drawing/2014/main" id="{DF1E26FA-D217-2D40-91CA-9FEBEA1F4EAA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27929" y="5078476"/>
            <a:ext cx="1783618" cy="129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8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0AA5-6679-0045-AE16-6C471857A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Key strategies in rolling out this initia Data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90CD9-6F1B-CF45-B326-D6C3790A8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76233" cy="435133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TW" dirty="0"/>
              <a:t>Use </a:t>
            </a:r>
            <a:r>
              <a:rPr lang="en-TW" b="1" i="1" dirty="0"/>
              <a:t>one website </a:t>
            </a:r>
            <a:r>
              <a:rPr lang="en-TW" dirty="0"/>
              <a:t>to conduct must data collection and presentation work.</a:t>
            </a:r>
          </a:p>
          <a:p>
            <a:pPr marL="342900" indent="-342900">
              <a:buAutoNum type="arabicPeriod"/>
            </a:pPr>
            <a:r>
              <a:rPr lang="en-TW" dirty="0"/>
              <a:t>Reduce the amount of technologies and actions need to be learned in these distributed locations.</a:t>
            </a:r>
          </a:p>
          <a:p>
            <a:pPr marL="342900" indent="-342900">
              <a:buAutoNum type="arabicPeriod"/>
            </a:pPr>
            <a:r>
              <a:rPr lang="en-TW" dirty="0"/>
              <a:t>Whenever possible, let partcipants use their personal cellphone.</a:t>
            </a:r>
          </a:p>
          <a:p>
            <a:pPr marL="342900" indent="-342900">
              <a:buAutoNum type="arabicPeriod"/>
            </a:pPr>
            <a:r>
              <a:rPr lang="en-TW" dirty="0"/>
              <a:t>When participants (Plastic Collectors) don’t have cellphones, use event organizer’s designated cellphone/laptop computers to recognize the participants’ ID.</a:t>
            </a:r>
          </a:p>
          <a:p>
            <a:pPr marL="342900" indent="-342900">
              <a:buAutoNum type="arabicPeriod"/>
            </a:pPr>
            <a:r>
              <a:rPr lang="en-TW" dirty="0"/>
              <a:t>This “</a:t>
            </a:r>
            <a:r>
              <a:rPr lang="en-TW" b="1" i="1" dirty="0"/>
              <a:t>one website</a:t>
            </a:r>
            <a:r>
              <a:rPr lang="en-TW" dirty="0"/>
              <a:t>” will try to be the single source of data format, to be shared and open sourced for many similar projects.</a:t>
            </a:r>
          </a:p>
          <a:p>
            <a:pPr marL="342900" indent="-342900">
              <a:buAutoNum type="arabicPeriod"/>
            </a:pPr>
            <a:r>
              <a:rPr lang="en-TW" dirty="0"/>
              <a:t>This “</a:t>
            </a:r>
            <a:r>
              <a:rPr lang="en-TW" b="1" i="1" dirty="0"/>
              <a:t>one website</a:t>
            </a:r>
            <a:r>
              <a:rPr lang="en-TW" dirty="0"/>
              <a:t>” will be implemented using time-lasting and known data security/software safety practices, so that it can be scaled to serve sustainable developmental purposes.</a:t>
            </a:r>
          </a:p>
        </p:txBody>
      </p:sp>
    </p:spTree>
    <p:extLst>
      <p:ext uri="{BB962C8B-B14F-4D97-AF65-F5344CB8AC3E}">
        <p14:creationId xmlns:p14="http://schemas.microsoft.com/office/powerpoint/2010/main" val="391107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Effective Governance stems from Data 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566" y="1512673"/>
            <a:ext cx="8305102" cy="476704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Governance is a framework for establishing: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Accountability,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Roles,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 Authority,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 organization’s digital presence.</a:t>
            </a:r>
          </a:p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Excerpt from chapter 1 of Managing Chaos by Lisa </a:t>
            </a:r>
            <a:r>
              <a:rPr lang="en-US" sz="20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Welchman</a:t>
            </a:r>
            <a:endParaRPr lang="en-US" sz="2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E61904A-2CE5-324D-8FE6-1182D36F1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269" y="2495074"/>
            <a:ext cx="1945532" cy="2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8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Plastic Exchange Bali mobilized local communities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10463423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June 2020, more than 250 tons of plastic and paper carton has been collected and centrally recycled.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6FEDC-C0B8-EE49-9E43-FAB94173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02" y="2633471"/>
            <a:ext cx="6020053" cy="357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55F60-87F9-D140-A1CA-39BE3BC05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2" y="2290016"/>
            <a:ext cx="5291328" cy="39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8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Parsar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Rakyat Bali, Food Security System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10463423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April 2020, more than hundred tons of free/low-cost food has been donated to people with needs.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8749F-41A0-494E-8ABD-3CFAF3DA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96" y="4494589"/>
            <a:ext cx="5588668" cy="236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417D7-DD64-B848-B65C-343409016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4" y="2276004"/>
            <a:ext cx="4996443" cy="2112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005F8-780D-644A-B6DC-1431803D7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542" y="3223238"/>
            <a:ext cx="3356118" cy="2232865"/>
          </a:xfrm>
          <a:prstGeom prst="rect">
            <a:avLst/>
          </a:prstGeom>
        </p:spPr>
      </p:pic>
      <p:pic>
        <p:nvPicPr>
          <p:cNvPr id="10" name="Google Shape;400;p39">
            <a:extLst>
              <a:ext uri="{FF2B5EF4-FFF2-40B4-BE49-F238E27FC236}">
                <a16:creationId xmlns:a16="http://schemas.microsoft.com/office/drawing/2014/main" id="{2222081D-5C9F-004A-8326-B1E6ADD5442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56292" y="168333"/>
            <a:ext cx="1049402" cy="10494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DE2C65-6FEF-C54A-968E-F2432248033E}"/>
              </a:ext>
            </a:extLst>
          </p:cNvPr>
          <p:cNvSpPr txBox="1"/>
          <p:nvPr/>
        </p:nvSpPr>
        <p:spPr>
          <a:xfrm>
            <a:off x="5898435" y="2509736"/>
            <a:ext cx="457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to keep track of farmer’s contribution?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612F4-A834-5E4F-A7F3-D0E86CFBB020}"/>
              </a:ext>
            </a:extLst>
          </p:cNvPr>
          <p:cNvSpPr txBox="1"/>
          <p:nvPr/>
        </p:nvSpPr>
        <p:spPr>
          <a:xfrm>
            <a:off x="7581499" y="3609601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to identify people with needs?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93168C-47F7-F441-8E56-27B139FADEE0}"/>
              </a:ext>
            </a:extLst>
          </p:cNvPr>
          <p:cNvSpPr txBox="1"/>
          <p:nvPr/>
        </p:nvSpPr>
        <p:spPr>
          <a:xfrm>
            <a:off x="297325" y="4728904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to deliver food to households?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49EEF9-5721-D44E-9E4D-BD054215042B}"/>
              </a:ext>
            </a:extLst>
          </p:cNvPr>
          <p:cNvSpPr txBox="1"/>
          <p:nvPr/>
        </p:nvSpPr>
        <p:spPr>
          <a:xfrm>
            <a:off x="1145990" y="5994696"/>
            <a:ext cx="461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to process food safely and effectively?</a:t>
            </a:r>
          </a:p>
        </p:txBody>
      </p:sp>
    </p:spTree>
    <p:extLst>
      <p:ext uri="{BB962C8B-B14F-4D97-AF65-F5344CB8AC3E}">
        <p14:creationId xmlns:p14="http://schemas.microsoft.com/office/powerpoint/2010/main" val="33476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Current Data Collection Practice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9207647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community services use manual data collection, interpretation and paper-based data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64B74-36D1-A14D-9E38-A2BC4A34C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83" y="2663444"/>
            <a:ext cx="3566106" cy="241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EA763-33C3-B542-A4B5-2711756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713" y="2659215"/>
            <a:ext cx="3238931" cy="241432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19E961D-88CB-1B4A-8823-1B88B4927A20}"/>
              </a:ext>
            </a:extLst>
          </p:cNvPr>
          <p:cNvSpPr/>
          <p:nvPr/>
        </p:nvSpPr>
        <p:spPr>
          <a:xfrm>
            <a:off x="5271696" y="3501690"/>
            <a:ext cx="1318518" cy="87897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5615543-6B89-0449-882A-6706EAD1FFAC}"/>
              </a:ext>
            </a:extLst>
          </p:cNvPr>
          <p:cNvSpPr txBox="1">
            <a:spLocks/>
          </p:cNvSpPr>
          <p:nvPr/>
        </p:nvSpPr>
        <p:spPr>
          <a:xfrm>
            <a:off x="741025" y="5663415"/>
            <a:ext cx="9207647" cy="4874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short term and small scale operations, manually recorded data has proven to work.</a:t>
            </a:r>
          </a:p>
        </p:txBody>
      </p:sp>
    </p:spTree>
    <p:extLst>
      <p:ext uri="{BB962C8B-B14F-4D97-AF65-F5344CB8AC3E}">
        <p14:creationId xmlns:p14="http://schemas.microsoft.com/office/powerpoint/2010/main" val="125914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646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Where are the improvement opportunities?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1" y="1825624"/>
            <a:ext cx="4587239" cy="467228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number of issues will challenge the scalability and stability of the community program: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more types of “waste” materials are to be collected, the recording process will be more complex, and therefore prone to errors.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many more people are involved, the total amount of rice or other goods purchased will create a larger inventory, creating a potential incentive of corruption.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Currently, the total amount of rice dispensed and money collected is small enough for manual accounting practice.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Manual accounting and inventory management prevent more efficient fund raising and more complex exchange practices.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C35F1-A1D1-514D-A11C-C9F2467B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974" y="2912086"/>
            <a:ext cx="3353014" cy="249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9B783-DC32-5746-8E50-D8D50E36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832" y="2675395"/>
            <a:ext cx="2736332" cy="351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 seemingly complex Data Collection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7873" y="1731495"/>
            <a:ext cx="9207647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community services use manual data collection, interpretation and paper-based data storage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B0DD78-566C-0440-92F9-8C080BE12110}"/>
              </a:ext>
            </a:extLst>
          </p:cNvPr>
          <p:cNvSpPr/>
          <p:nvPr/>
        </p:nvSpPr>
        <p:spPr>
          <a:xfrm>
            <a:off x="290289" y="2328687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People Gather Plastic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F1B019-A6BA-874D-A045-A6F405C8BF24}"/>
              </a:ext>
            </a:extLst>
          </p:cNvPr>
          <p:cNvSpPr/>
          <p:nvPr/>
        </p:nvSpPr>
        <p:spPr>
          <a:xfrm>
            <a:off x="1968962" y="273671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2560FA-589D-2148-A8EB-63A7B6B667BE}"/>
              </a:ext>
            </a:extLst>
          </p:cNvPr>
          <p:cNvSpPr/>
          <p:nvPr/>
        </p:nvSpPr>
        <p:spPr>
          <a:xfrm>
            <a:off x="2557001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Identify Plastic  Gatherer’s Identity (ID)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5DC5DF-E64B-A244-B45A-C8CB75EB47E9}"/>
              </a:ext>
            </a:extLst>
          </p:cNvPr>
          <p:cNvSpPr/>
          <p:nvPr/>
        </p:nvSpPr>
        <p:spPr>
          <a:xfrm>
            <a:off x="4834734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Take a picture while Weighting</a:t>
            </a:r>
          </a:p>
          <a:p>
            <a:pPr algn="ctr"/>
            <a:r>
              <a:rPr lang="en-TW" dirty="0"/>
              <a:t>Plastic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5CBCBDE-D90E-4F4A-8BE6-5F332B336FF3}"/>
              </a:ext>
            </a:extLst>
          </p:cNvPr>
          <p:cNvSpPr/>
          <p:nvPr/>
        </p:nvSpPr>
        <p:spPr>
          <a:xfrm>
            <a:off x="7112467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Submit the picture to Web Server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868BF6-6F64-EC4F-BAC1-75470B328872}"/>
              </a:ext>
            </a:extLst>
          </p:cNvPr>
          <p:cNvSpPr/>
          <p:nvPr/>
        </p:nvSpPr>
        <p:spPr>
          <a:xfrm>
            <a:off x="9390200" y="2347562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Presenting ID to collect Rice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1E8F438-FBDE-D040-ABB5-A20D322979FF}"/>
              </a:ext>
            </a:extLst>
          </p:cNvPr>
          <p:cNvSpPr/>
          <p:nvPr/>
        </p:nvSpPr>
        <p:spPr>
          <a:xfrm>
            <a:off x="4235675" y="2733764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BCB1675-8F3B-444C-AC61-15F2541262E8}"/>
              </a:ext>
            </a:extLst>
          </p:cNvPr>
          <p:cNvSpPr/>
          <p:nvPr/>
        </p:nvSpPr>
        <p:spPr>
          <a:xfrm>
            <a:off x="6524428" y="273671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259434B-0304-6A40-8FDF-32A083DED218}"/>
              </a:ext>
            </a:extLst>
          </p:cNvPr>
          <p:cNvSpPr/>
          <p:nvPr/>
        </p:nvSpPr>
        <p:spPr>
          <a:xfrm>
            <a:off x="8799075" y="2752639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D3A096-1837-2A4B-BA63-634F93004F38}"/>
              </a:ext>
            </a:extLst>
          </p:cNvPr>
          <p:cNvSpPr/>
          <p:nvPr/>
        </p:nvSpPr>
        <p:spPr>
          <a:xfrm>
            <a:off x="9390200" y="4392868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Dispose Rice to Plastic Collector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8D2863E-5193-454F-AC75-946800CD3234}"/>
              </a:ext>
            </a:extLst>
          </p:cNvPr>
          <p:cNvSpPr/>
          <p:nvPr/>
        </p:nvSpPr>
        <p:spPr>
          <a:xfrm rot="5400000">
            <a:off x="10021518" y="3795698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37BBC1-7E6D-A846-9B9C-70063F933EB8}"/>
              </a:ext>
            </a:extLst>
          </p:cNvPr>
          <p:cNvSpPr/>
          <p:nvPr/>
        </p:nvSpPr>
        <p:spPr>
          <a:xfrm>
            <a:off x="7151460" y="4392867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Confirm Reception on Web Form with ID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6C7B509-AB5F-2743-A187-D1F2F15CEAE5}"/>
              </a:ext>
            </a:extLst>
          </p:cNvPr>
          <p:cNvSpPr/>
          <p:nvPr/>
        </p:nvSpPr>
        <p:spPr>
          <a:xfrm rot="10800000">
            <a:off x="8799075" y="480089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C58941-8221-9C49-AE16-339D70E196E3}"/>
              </a:ext>
            </a:extLst>
          </p:cNvPr>
          <p:cNvSpPr/>
          <p:nvPr/>
        </p:nvSpPr>
        <p:spPr>
          <a:xfrm>
            <a:off x="4834734" y="4392867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Record a complete Exchange Cycle on the Ledger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78F271B-525B-C343-BD85-8DA1B714C114}"/>
              </a:ext>
            </a:extLst>
          </p:cNvPr>
          <p:cNvSpPr/>
          <p:nvPr/>
        </p:nvSpPr>
        <p:spPr>
          <a:xfrm rot="10800000">
            <a:off x="6524428" y="480089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F3E0365-678F-0146-937D-4DF74C180720}"/>
              </a:ext>
            </a:extLst>
          </p:cNvPr>
          <p:cNvSpPr/>
          <p:nvPr/>
        </p:nvSpPr>
        <p:spPr>
          <a:xfrm>
            <a:off x="2557001" y="4392867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Present time-based Data Summary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4F58214-87E9-D644-9F43-588495AAD905}"/>
              </a:ext>
            </a:extLst>
          </p:cNvPr>
          <p:cNvSpPr/>
          <p:nvPr/>
        </p:nvSpPr>
        <p:spPr>
          <a:xfrm rot="10800000">
            <a:off x="4246695" y="4800895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9B987FD-530A-8046-B921-01C572D03997}"/>
              </a:ext>
            </a:extLst>
          </p:cNvPr>
          <p:cNvSpPr/>
          <p:nvPr/>
        </p:nvSpPr>
        <p:spPr>
          <a:xfrm>
            <a:off x="290289" y="4392867"/>
            <a:ext cx="1606605" cy="130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Compile Data Content on Web site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BDE6A5F-4BD3-7043-B950-A69714C2132D}"/>
              </a:ext>
            </a:extLst>
          </p:cNvPr>
          <p:cNvSpPr/>
          <p:nvPr/>
        </p:nvSpPr>
        <p:spPr>
          <a:xfrm rot="10800000">
            <a:off x="1961556" y="4800896"/>
            <a:ext cx="515970" cy="4874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7506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A possible solution based on one Web Server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9225" y="1608485"/>
            <a:ext cx="9207647" cy="4874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 main functions: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Account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ID management, Organizational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Support.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B0DD78-566C-0440-92F9-8C080BE12110}"/>
              </a:ext>
            </a:extLst>
          </p:cNvPr>
          <p:cNvSpPr/>
          <p:nvPr/>
        </p:nvSpPr>
        <p:spPr>
          <a:xfrm>
            <a:off x="679539" y="2299941"/>
            <a:ext cx="697283" cy="613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/>
              <a:t>People Gather Plastic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F1B019-A6BA-874D-A045-A6F405C8BF24}"/>
              </a:ext>
            </a:extLst>
          </p:cNvPr>
          <p:cNvSpPr/>
          <p:nvPr/>
        </p:nvSpPr>
        <p:spPr>
          <a:xfrm>
            <a:off x="1772482" y="2428447"/>
            <a:ext cx="469182" cy="3040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7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2560FA-589D-2148-A8EB-63A7B6B667BE}"/>
              </a:ext>
            </a:extLst>
          </p:cNvPr>
          <p:cNvSpPr/>
          <p:nvPr/>
        </p:nvSpPr>
        <p:spPr>
          <a:xfrm>
            <a:off x="2917173" y="2298238"/>
            <a:ext cx="697283" cy="613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/>
              <a:t>Identify Plastic  Gatherer’s Identity (ID)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5DC5DF-E64B-A244-B45A-C8CB75EB47E9}"/>
              </a:ext>
            </a:extLst>
          </p:cNvPr>
          <p:cNvSpPr/>
          <p:nvPr/>
        </p:nvSpPr>
        <p:spPr>
          <a:xfrm>
            <a:off x="5179933" y="2298238"/>
            <a:ext cx="697283" cy="613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/>
              <a:t>Take a picture while Weighting</a:t>
            </a:r>
          </a:p>
          <a:p>
            <a:pPr algn="ctr"/>
            <a:r>
              <a:rPr lang="en-TW" sz="700" dirty="0"/>
              <a:t>Plastic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5CBCBDE-D90E-4F4A-8BE6-5F332B336FF3}"/>
              </a:ext>
            </a:extLst>
          </p:cNvPr>
          <p:cNvSpPr/>
          <p:nvPr/>
        </p:nvSpPr>
        <p:spPr>
          <a:xfrm>
            <a:off x="7442693" y="2281293"/>
            <a:ext cx="697283" cy="613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/>
              <a:t>Submit the picture to Web Server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868BF6-6F64-EC4F-BAC1-75470B328872}"/>
              </a:ext>
            </a:extLst>
          </p:cNvPr>
          <p:cNvSpPr/>
          <p:nvPr/>
        </p:nvSpPr>
        <p:spPr>
          <a:xfrm>
            <a:off x="9487644" y="2318816"/>
            <a:ext cx="697283" cy="6130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/>
              <a:t>Presenting ID to collect Rice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1E8F438-FBDE-D040-ABB5-A20D322979FF}"/>
              </a:ext>
            </a:extLst>
          </p:cNvPr>
          <p:cNvSpPr/>
          <p:nvPr/>
        </p:nvSpPr>
        <p:spPr>
          <a:xfrm>
            <a:off x="4090373" y="2452711"/>
            <a:ext cx="469182" cy="3040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70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BCB1675-8F3B-444C-AC61-15F2541262E8}"/>
              </a:ext>
            </a:extLst>
          </p:cNvPr>
          <p:cNvSpPr/>
          <p:nvPr/>
        </p:nvSpPr>
        <p:spPr>
          <a:xfrm>
            <a:off x="6425363" y="2452711"/>
            <a:ext cx="469182" cy="3040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7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259434B-0304-6A40-8FDF-32A083DED218}"/>
              </a:ext>
            </a:extLst>
          </p:cNvPr>
          <p:cNvSpPr/>
          <p:nvPr/>
        </p:nvSpPr>
        <p:spPr>
          <a:xfrm>
            <a:off x="8579219" y="2428447"/>
            <a:ext cx="469182" cy="3040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70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BD3A096-1837-2A4B-BA63-634F93004F38}"/>
              </a:ext>
            </a:extLst>
          </p:cNvPr>
          <p:cNvSpPr/>
          <p:nvPr/>
        </p:nvSpPr>
        <p:spPr>
          <a:xfrm>
            <a:off x="9453194" y="6210873"/>
            <a:ext cx="766180" cy="487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/>
              <a:t>Dispose Rice to Plastic Collector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8D2863E-5193-454F-AC75-946800CD3234}"/>
              </a:ext>
            </a:extLst>
          </p:cNvPr>
          <p:cNvSpPr/>
          <p:nvPr/>
        </p:nvSpPr>
        <p:spPr>
          <a:xfrm rot="5400000">
            <a:off x="9001232" y="4409257"/>
            <a:ext cx="1670102" cy="324179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20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237BBC1-7E6D-A846-9B9C-70063F933EB8}"/>
              </a:ext>
            </a:extLst>
          </p:cNvPr>
          <p:cNvSpPr/>
          <p:nvPr/>
        </p:nvSpPr>
        <p:spPr>
          <a:xfrm>
            <a:off x="7076306" y="6210873"/>
            <a:ext cx="766180" cy="487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/>
              <a:t>Confirm Reception on Web Form with ID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6C7B509-AB5F-2743-A187-D1F2F15CEAE5}"/>
              </a:ext>
            </a:extLst>
          </p:cNvPr>
          <p:cNvSpPr/>
          <p:nvPr/>
        </p:nvSpPr>
        <p:spPr>
          <a:xfrm rot="10800000">
            <a:off x="8455387" y="6290294"/>
            <a:ext cx="388015" cy="30405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C58941-8221-9C49-AE16-339D70E196E3}"/>
              </a:ext>
            </a:extLst>
          </p:cNvPr>
          <p:cNvSpPr/>
          <p:nvPr/>
        </p:nvSpPr>
        <p:spPr>
          <a:xfrm>
            <a:off x="4759580" y="6210873"/>
            <a:ext cx="766180" cy="487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/>
              <a:t>Record a complete Exchange Cycle on the Ledger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78F271B-525B-C343-BD85-8DA1B714C114}"/>
              </a:ext>
            </a:extLst>
          </p:cNvPr>
          <p:cNvSpPr/>
          <p:nvPr/>
        </p:nvSpPr>
        <p:spPr>
          <a:xfrm rot="10800000">
            <a:off x="6381840" y="6302569"/>
            <a:ext cx="388015" cy="30405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F3E0365-678F-0146-937D-4DF74C180720}"/>
              </a:ext>
            </a:extLst>
          </p:cNvPr>
          <p:cNvSpPr/>
          <p:nvPr/>
        </p:nvSpPr>
        <p:spPr>
          <a:xfrm>
            <a:off x="2481847" y="6210873"/>
            <a:ext cx="766180" cy="487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/>
              <a:t>Present time-based Data Summary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4F58214-87E9-D644-9F43-588495AAD905}"/>
              </a:ext>
            </a:extLst>
          </p:cNvPr>
          <p:cNvSpPr/>
          <p:nvPr/>
        </p:nvSpPr>
        <p:spPr>
          <a:xfrm rot="10800000">
            <a:off x="3751056" y="6290294"/>
            <a:ext cx="388015" cy="30405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9B987FD-530A-8046-B921-01C572D03997}"/>
              </a:ext>
            </a:extLst>
          </p:cNvPr>
          <p:cNvSpPr/>
          <p:nvPr/>
        </p:nvSpPr>
        <p:spPr>
          <a:xfrm>
            <a:off x="215135" y="6210873"/>
            <a:ext cx="766180" cy="487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/>
              <a:t>Compile Data Content on Web site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BDE6A5F-4BD3-7043-B950-A69714C2132D}"/>
              </a:ext>
            </a:extLst>
          </p:cNvPr>
          <p:cNvSpPr/>
          <p:nvPr/>
        </p:nvSpPr>
        <p:spPr>
          <a:xfrm rot="10800000">
            <a:off x="1376822" y="6304578"/>
            <a:ext cx="388015" cy="30405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212C9C9-B2FE-1842-9D46-27998C3CF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32992"/>
              </p:ext>
            </p:extLst>
          </p:nvPr>
        </p:nvGraphicFramePr>
        <p:xfrm>
          <a:off x="2949227" y="3110381"/>
          <a:ext cx="4670773" cy="2962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3D94C4-8718-2949-95AE-2C00A7C4B7B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519868" y="3295047"/>
            <a:ext cx="1152265" cy="165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A40847-1C99-9543-9A0A-7E54D0265C5B}"/>
              </a:ext>
            </a:extLst>
          </p:cNvPr>
          <p:cNvSpPr txBox="1"/>
          <p:nvPr/>
        </p:nvSpPr>
        <p:spPr>
          <a:xfrm>
            <a:off x="6672133" y="3110381"/>
            <a:ext cx="257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 “Central” Web Server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7B42440-6889-5D4B-A6DC-565AAA9B7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042" y="3007781"/>
            <a:ext cx="1274306" cy="1638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9D074-CCBA-D146-B96A-4D21E23E8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9843" y="3458137"/>
            <a:ext cx="2239228" cy="1130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04631-09FE-5045-B61C-9F3088D519C7}"/>
              </a:ext>
            </a:extLst>
          </p:cNvPr>
          <p:cNvSpPr txBox="1"/>
          <p:nvPr/>
        </p:nvSpPr>
        <p:spPr>
          <a:xfrm>
            <a:off x="1899843" y="3077180"/>
            <a:ext cx="2128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/>
              <a:t>Exchange Rate Table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4147F9-2831-3C41-9AFB-6CA656E02FF3}"/>
              </a:ext>
            </a:extLst>
          </p:cNvPr>
          <p:cNvSpPr txBox="1"/>
          <p:nvPr/>
        </p:nvSpPr>
        <p:spPr>
          <a:xfrm>
            <a:off x="1261531" y="4642835"/>
            <a:ext cx="1563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/>
              <a:t>Issue Digital ID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882E776-B07F-0B43-9EA5-B12756E81CC4}"/>
              </a:ext>
            </a:extLst>
          </p:cNvPr>
          <p:cNvGrpSpPr/>
          <p:nvPr/>
        </p:nvGrpSpPr>
        <p:grpSpPr>
          <a:xfrm>
            <a:off x="762907" y="4951370"/>
            <a:ext cx="2565707" cy="1121975"/>
            <a:chOff x="762907" y="4951370"/>
            <a:chExt cx="2565707" cy="112197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B3C3E6-7ECD-EA44-AAAB-792A5668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907" y="4951370"/>
              <a:ext cx="2565707" cy="1121975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F29A10-9B4E-8E44-B5DA-99DD87DED279}"/>
                </a:ext>
              </a:extLst>
            </p:cNvPr>
            <p:cNvSpPr/>
            <p:nvPr/>
          </p:nvSpPr>
          <p:spPr>
            <a:xfrm>
              <a:off x="1923841" y="5549438"/>
              <a:ext cx="303478" cy="66597"/>
            </a:xfrm>
            <a:prstGeom prst="rect">
              <a:avLst/>
            </a:prstGeom>
            <a:solidFill>
              <a:srgbClr val="2C5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300" dirty="0"/>
                <a:t>RAIN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B676FD8-235C-1E49-B16F-A94A52D699FA}"/>
                </a:ext>
              </a:extLst>
            </p:cNvPr>
            <p:cNvSpPr/>
            <p:nvPr/>
          </p:nvSpPr>
          <p:spPr>
            <a:xfrm>
              <a:off x="2546348" y="5509444"/>
              <a:ext cx="238057" cy="45719"/>
            </a:xfrm>
            <a:prstGeom prst="rect">
              <a:avLst/>
            </a:prstGeom>
            <a:solidFill>
              <a:srgbClr val="2C5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0" dirty="0"/>
                <a:t>RAIN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481B6CE-271E-094B-8A77-5E6A07BCB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09497" y="5195163"/>
              <a:ext cx="332167" cy="338554"/>
            </a:xfrm>
            <a:prstGeom prst="ellipse">
              <a:avLst/>
            </a:prstGeom>
            <a:ln w="127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CBE58CD-0610-A74D-8CFB-8B73B4FB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86722" y="5326064"/>
              <a:ext cx="157311" cy="160336"/>
            </a:xfrm>
            <a:prstGeom prst="ellipse">
              <a:avLst/>
            </a:prstGeom>
            <a:ln w="127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D553CA4A-A980-B04D-A07E-EC3CDDE331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9134" y="3587443"/>
            <a:ext cx="1180607" cy="8068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10704F-D87A-1A41-A47B-440B8DA32B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0853" y="4811900"/>
            <a:ext cx="1096791" cy="6567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99A43B-7139-7C4C-AE0A-BC06BC98CA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4067901"/>
            <a:ext cx="2416942" cy="13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7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Context: The Value of Trust-worthy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1A4A9-6AA2-C34D-8D08-78344E401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10" y="2842909"/>
            <a:ext cx="35687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CE49E-C6FA-004D-9912-B5D7736EF35F}"/>
              </a:ext>
            </a:extLst>
          </p:cNvPr>
          <p:cNvSpPr txBox="1"/>
          <p:nvPr/>
        </p:nvSpPr>
        <p:spPr>
          <a:xfrm>
            <a:off x="4075889" y="6271909"/>
            <a:ext cx="592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p. 225, Fig. 9.1 of Data Governance, by Neera Bhansali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B0583-EC62-234A-BDCF-4DFF871448A9}"/>
              </a:ext>
            </a:extLst>
          </p:cNvPr>
          <p:cNvSpPr txBox="1"/>
          <p:nvPr/>
        </p:nvSpPr>
        <p:spPr>
          <a:xfrm>
            <a:off x="7791855" y="501947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Infrastructure 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D55995-E635-444B-874C-AC6D847ADDEC}"/>
              </a:ext>
            </a:extLst>
          </p:cNvPr>
          <p:cNvSpPr txBox="1"/>
          <p:nvPr/>
        </p:nvSpPr>
        <p:spPr>
          <a:xfrm>
            <a:off x="1125166" y="5019472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Consumers and Data Observers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772CF-915B-124C-8441-CCEA5B91FE16}"/>
              </a:ext>
            </a:extLst>
          </p:cNvPr>
          <p:cNvSpPr txBox="1"/>
          <p:nvPr/>
        </p:nvSpPr>
        <p:spPr>
          <a:xfrm>
            <a:off x="2728376" y="306226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Institutionalized Regulations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BC7E1-203F-3B47-A8C2-424EB136D54B}"/>
              </a:ext>
            </a:extLst>
          </p:cNvPr>
          <p:cNvSpPr txBox="1"/>
          <p:nvPr/>
        </p:nvSpPr>
        <p:spPr>
          <a:xfrm>
            <a:off x="2373549" y="1668163"/>
            <a:ext cx="7697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Social stability/coherence comes from effective information governance: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51748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233</TotalTime>
  <Words>680</Words>
  <Application>Microsoft Macintosh PowerPoint</Application>
  <PresentationFormat>Widescreen</PresentationFormat>
  <Paragraphs>89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WelcomeDoc</vt:lpstr>
      <vt:lpstr>Kernel of Validation</vt:lpstr>
      <vt:lpstr>Effective Governance stems from Data Validity</vt:lpstr>
      <vt:lpstr>Plastic Exchange Bali mobilized local communities</vt:lpstr>
      <vt:lpstr>Parsar Rakyat Bali, Food Security System</vt:lpstr>
      <vt:lpstr>Current Data Collection Practice</vt:lpstr>
      <vt:lpstr>Where are the improvement opportunities?</vt:lpstr>
      <vt:lpstr>A seemingly complex Data Collection Process</vt:lpstr>
      <vt:lpstr>A possible solution based on one Web Server</vt:lpstr>
      <vt:lpstr>Context: The Value of Trust-worthy Data</vt:lpstr>
      <vt:lpstr>Data Collection Mechanisms and Sources of Truth</vt:lpstr>
      <vt:lpstr>Key strategies in rolling out this initia Data Platform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PowerPoint for Mac</dc:title>
  <dc:subject/>
  <dc:creator>Microsoft Office User</dc:creator>
  <cp:keywords/>
  <dc:description/>
  <cp:lastModifiedBy>Microsoft Office User</cp:lastModifiedBy>
  <cp:revision>118</cp:revision>
  <dcterms:created xsi:type="dcterms:W3CDTF">2021-02-08T06:07:52Z</dcterms:created>
  <dcterms:modified xsi:type="dcterms:W3CDTF">2021-02-20T10:40:06Z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